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</p:sldIdLst>
  <p:sldSz cy="5143500" cx="9144000"/>
  <p:notesSz cx="6858000" cy="9144000"/>
  <p:embeddedFontLst>
    <p:embeddedFont>
      <p:font typeface="Montserrat"/>
      <p:regular r:id="rId39"/>
      <p:bold r:id="rId40"/>
      <p:italic r:id="rId41"/>
      <p:boldItalic r:id="rId42"/>
    </p:embeddedFont>
    <p:embeddedFont>
      <p:font typeface="Lato"/>
      <p:regular r:id="rId43"/>
      <p:bold r:id="rId44"/>
      <p:italic r:id="rId45"/>
      <p:boldItalic r:id="rId4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-bold.fntdata"/><Relationship Id="rId20" Type="http://schemas.openxmlformats.org/officeDocument/2006/relationships/slide" Target="slides/slide15.xml"/><Relationship Id="rId42" Type="http://schemas.openxmlformats.org/officeDocument/2006/relationships/font" Target="fonts/Montserrat-boldItalic.fntdata"/><Relationship Id="rId41" Type="http://schemas.openxmlformats.org/officeDocument/2006/relationships/font" Target="fonts/Montserrat-italic.fntdata"/><Relationship Id="rId22" Type="http://schemas.openxmlformats.org/officeDocument/2006/relationships/slide" Target="slides/slide17.xml"/><Relationship Id="rId44" Type="http://schemas.openxmlformats.org/officeDocument/2006/relationships/font" Target="fonts/Lato-bold.fntdata"/><Relationship Id="rId21" Type="http://schemas.openxmlformats.org/officeDocument/2006/relationships/slide" Target="slides/slide16.xml"/><Relationship Id="rId43" Type="http://schemas.openxmlformats.org/officeDocument/2006/relationships/font" Target="fonts/Lato-regular.fntdata"/><Relationship Id="rId24" Type="http://schemas.openxmlformats.org/officeDocument/2006/relationships/slide" Target="slides/slide19.xml"/><Relationship Id="rId46" Type="http://schemas.openxmlformats.org/officeDocument/2006/relationships/font" Target="fonts/Lato-boldItalic.fntdata"/><Relationship Id="rId23" Type="http://schemas.openxmlformats.org/officeDocument/2006/relationships/slide" Target="slides/slide18.xml"/><Relationship Id="rId45" Type="http://schemas.openxmlformats.org/officeDocument/2006/relationships/font" Target="fonts/Lato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font" Target="fonts/Montserrat-regular.fntdata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7a02a6d1c4_0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27a02a6d1c4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7a02a6d1c4_0_1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27a02a6d1c4_0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7a02a6d1c4_0_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27a02a6d1c4_0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27a02a6d1c4_0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27a02a6d1c4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27a02a6d1c4_0_2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27a02a6d1c4_0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27a02a6d1c4_0_2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27a02a6d1c4_0_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27a02a6d1c4_0_2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27a02a6d1c4_0_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27a02a6d1c4_0_2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27a02a6d1c4_0_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27a02a6d1c4_0_2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27a02a6d1c4_0_2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27a02a6d1c4_0_2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27a02a6d1c4_0_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7a02a6d1c4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7a02a6d1c4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27a02a6d1c4_0_2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27a02a6d1c4_0_2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27a02a6d1c4_0_2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27a02a6d1c4_0_2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27a02a6d1c4_0_2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27a02a6d1c4_0_2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27a02a6d1c4_0_2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27a02a6d1c4_0_2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27a02a6d1c4_0_2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27a02a6d1c4_0_2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27a02a6d1c4_0_2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27a02a6d1c4_0_2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27a02a6d1c4_0_2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27a02a6d1c4_0_2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27a02a6d1c4_0_2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27a02a6d1c4_0_2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27a02a6d1c4_0_3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27a02a6d1c4_0_3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7a02a6d1c4_0_3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27a02a6d1c4_0_3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7a02a6d1c4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27a02a6d1c4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27a02a6d1c4_0_3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27a02a6d1c4_0_3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27a02a6d1c4_0_3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27a02a6d1c4_0_3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27a02a6d1c4_0_3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27a02a6d1c4_0_3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27a02a6d1c4_0_3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27a02a6d1c4_0_3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7a02a6d1c4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27a02a6d1c4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7a02a6d1c4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27a02a6d1c4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7a02a6d1c4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27a02a6d1c4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7a02a6d1c4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27a02a6d1c4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7a02a6d1c4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27a02a6d1c4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7a02a6d1c4_0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27a02a6d1c4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Relationship Id="rId4" Type="http://schemas.openxmlformats.org/officeDocument/2006/relationships/image" Target="../media/image6.png"/><Relationship Id="rId5" Type="http://schemas.openxmlformats.org/officeDocument/2006/relationships/hyperlink" Target="https://github.com/SamedyHUNX/applied-data-science-capstone/blob/main/SPACEX%20-%20CAPSTONE%20-%20SQL%20WITH%20PYTHON%20-%20VADHNA%20SAMEDY%20HUN.ipynb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Relationship Id="rId4" Type="http://schemas.openxmlformats.org/officeDocument/2006/relationships/hyperlink" Target="https://github.com/SamedyHUNX/applied-data-science-capstone/blob/main/SPACEX%20-%20FOLIUM%20-%20CAPSTONE%20PROJECT%20-%20VADHNA%20SAMEDY%20HUN.ipynb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2.png"/><Relationship Id="rId7" Type="http://schemas.openxmlformats.org/officeDocument/2006/relationships/hyperlink" Target="https://github.com/SamedyHUNX/applied-data-science-capstone/blob/main/SPACEX%20-%20PREDICTIVE%20ANAYLYSIS%20-%20VADHNA%20SAMEDY%20HUN.ipynb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2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3.png"/><Relationship Id="rId4" Type="http://schemas.openxmlformats.org/officeDocument/2006/relationships/image" Target="../media/image35.png"/><Relationship Id="rId5" Type="http://schemas.openxmlformats.org/officeDocument/2006/relationships/image" Target="../media/image32.png"/><Relationship Id="rId6" Type="http://schemas.openxmlformats.org/officeDocument/2006/relationships/image" Target="../media/image3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Relationship Id="rId4" Type="http://schemas.openxmlformats.org/officeDocument/2006/relationships/image" Target="../media/image2.png"/><Relationship Id="rId5" Type="http://schemas.openxmlformats.org/officeDocument/2006/relationships/hyperlink" Target="https://github.com/SamedyHUNX/applied-data-science-capstone/blob/main/SPACEX%20-%20DATA%20COLLECTION%20-%20VADHNA%20SAMEDY%20HUN.ipynb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Relationship Id="rId4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Relationship Id="rId4" Type="http://schemas.openxmlformats.org/officeDocument/2006/relationships/image" Target="../media/image8.png"/><Relationship Id="rId9" Type="http://schemas.openxmlformats.org/officeDocument/2006/relationships/hyperlink" Target="https://github.com/SamedyHUNX/applied-data-science-capstone/blob/main/SPCEX%20-%20DATA%20VISUALIZATION%20-%20VADHNA%20SAMEDY%20HUN.ipynb" TargetMode="External"/><Relationship Id="rId5" Type="http://schemas.openxmlformats.org/officeDocument/2006/relationships/image" Target="../media/image11.png"/><Relationship Id="rId6" Type="http://schemas.openxmlformats.org/officeDocument/2006/relationships/image" Target="../media/image20.png"/><Relationship Id="rId7" Type="http://schemas.openxmlformats.org/officeDocument/2006/relationships/image" Target="../media/image17.png"/><Relationship Id="rId8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type="ctrTitle"/>
          </p:nvPr>
        </p:nvSpPr>
        <p:spPr>
          <a:xfrm>
            <a:off x="3642700" y="132115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SPACEX EDA - IBM APPLIED DATA SCIENCE CAPSTONE</a:t>
            </a:r>
            <a:endParaRPr/>
          </a:p>
        </p:txBody>
      </p:sp>
      <p:sp>
        <p:nvSpPr>
          <p:cNvPr id="135" name="Google Shape;135;p13"/>
          <p:cNvSpPr txBox="1"/>
          <p:nvPr>
            <p:ph idx="1" type="subTitle"/>
          </p:nvPr>
        </p:nvSpPr>
        <p:spPr>
          <a:xfrm>
            <a:off x="3642700" y="3492550"/>
            <a:ext cx="23064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 VADHNA SAMEDY HUN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2"/>
          <p:cNvSpPr txBox="1"/>
          <p:nvPr>
            <p:ph type="title"/>
          </p:nvPr>
        </p:nvSpPr>
        <p:spPr>
          <a:xfrm>
            <a:off x="1262550" y="708250"/>
            <a:ext cx="7038900" cy="57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EDA with SQL</a:t>
            </a:r>
            <a:endParaRPr/>
          </a:p>
        </p:txBody>
      </p:sp>
      <p:sp>
        <p:nvSpPr>
          <p:cNvPr id="199" name="Google Shape;199;p22"/>
          <p:cNvSpPr txBox="1"/>
          <p:nvPr/>
        </p:nvSpPr>
        <p:spPr>
          <a:xfrm>
            <a:off x="1048250" y="1376725"/>
            <a:ext cx="6875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SQL gives a better leverage to Python for data query. In this task, instead of using commands in Python to query data, SQL commands were used.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00" name="Google Shape;20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4477" y="1716598"/>
            <a:ext cx="4048875" cy="150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7250" y="3131223"/>
            <a:ext cx="5612652" cy="1411275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2"/>
          <p:cNvSpPr txBox="1"/>
          <p:nvPr/>
        </p:nvSpPr>
        <p:spPr>
          <a:xfrm>
            <a:off x="447250" y="4542500"/>
            <a:ext cx="8456100" cy="4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5"/>
              </a:rPr>
              <a:t>https://github.com/SamedyHUNX/applied-data-science-capstone/blob/main/SPACEX%20-%20CAPSTONE%20-%20SQL%20WITH%20PYTHON%20-%20VADHNA%20SAMEDY%20HUN.ipynb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3"/>
          <p:cNvSpPr txBox="1"/>
          <p:nvPr>
            <p:ph type="title"/>
          </p:nvPr>
        </p:nvSpPr>
        <p:spPr>
          <a:xfrm>
            <a:off x="1304500" y="330850"/>
            <a:ext cx="7038900" cy="60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 with Folium</a:t>
            </a:r>
            <a:endParaRPr/>
          </a:p>
        </p:txBody>
      </p:sp>
      <p:pic>
        <p:nvPicPr>
          <p:cNvPr id="208" name="Google Shape;20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0950" y="936550"/>
            <a:ext cx="5764951" cy="3594650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23"/>
          <p:cNvSpPr txBox="1"/>
          <p:nvPr/>
        </p:nvSpPr>
        <p:spPr>
          <a:xfrm>
            <a:off x="803700" y="4598400"/>
            <a:ext cx="7980900" cy="4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4"/>
              </a:rPr>
              <a:t>https://github.com/SamedyHUNX/applied-data-science-capstone/blob/main/SPACEX%20-%20FOLIUM%20-%20CAPSTONE%20PROJECT%20-%20VADHNA%20SAMEDY%20HUN.ipynb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4"/>
          <p:cNvSpPr txBox="1"/>
          <p:nvPr>
            <p:ph type="title"/>
          </p:nvPr>
        </p:nvSpPr>
        <p:spPr>
          <a:xfrm>
            <a:off x="1262575" y="617375"/>
            <a:ext cx="7038900" cy="6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Predictive Analysis (Classification)</a:t>
            </a:r>
            <a:endParaRPr/>
          </a:p>
        </p:txBody>
      </p:sp>
      <p:sp>
        <p:nvSpPr>
          <p:cNvPr id="215" name="Google Shape;215;p24"/>
          <p:cNvSpPr txBox="1"/>
          <p:nvPr/>
        </p:nvSpPr>
        <p:spPr>
          <a:xfrm>
            <a:off x="936425" y="1446600"/>
            <a:ext cx="6799800" cy="7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SVM, KNN, and Logistic Regression model similarly achieved the highest accuracy score of 83.33%.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16" name="Google Shape;21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100" y="2438038"/>
            <a:ext cx="2165300" cy="18455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65188" y="2515900"/>
            <a:ext cx="2165319" cy="1758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25300" y="2515901"/>
            <a:ext cx="2216399" cy="1758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36500" y="2451700"/>
            <a:ext cx="2080759" cy="1818250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24"/>
          <p:cNvSpPr txBox="1"/>
          <p:nvPr/>
        </p:nvSpPr>
        <p:spPr>
          <a:xfrm>
            <a:off x="211650" y="4458625"/>
            <a:ext cx="8805600" cy="5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7"/>
              </a:rPr>
              <a:t>https://github.com/SamedyHUNX/applied-data-science-capstone/blob/main/SPACEX%20-%20PREDICTIVE%20ANAYLYSIS%20-%20VADHNA%20SAMEDY%20HUN.ipynb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5"/>
          <p:cNvSpPr txBox="1"/>
          <p:nvPr>
            <p:ph type="title"/>
          </p:nvPr>
        </p:nvSpPr>
        <p:spPr>
          <a:xfrm>
            <a:off x="1248600" y="666300"/>
            <a:ext cx="7038900" cy="59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Results:</a:t>
            </a:r>
            <a:endParaRPr/>
          </a:p>
        </p:txBody>
      </p:sp>
      <p:sp>
        <p:nvSpPr>
          <p:cNvPr id="226" name="Google Shape;226;p25"/>
          <p:cNvSpPr txBox="1"/>
          <p:nvPr>
            <p:ph type="title"/>
          </p:nvPr>
        </p:nvSpPr>
        <p:spPr>
          <a:xfrm>
            <a:off x="171050" y="1751475"/>
            <a:ext cx="6195300" cy="303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323469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 sz="1660"/>
              <a:t>KNN is the foremost model for forecasting outcome in this data.</a:t>
            </a:r>
            <a:endParaRPr sz="166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59638"/>
              <a:buNone/>
            </a:pPr>
            <a:r>
              <a:t/>
            </a:r>
            <a:endParaRPr sz="1660"/>
          </a:p>
          <a:p>
            <a:pPr indent="-323469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 sz="1660"/>
              <a:t>Lighter payloads have a higher performance.</a:t>
            </a:r>
            <a:endParaRPr sz="166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59638"/>
              <a:buNone/>
            </a:pPr>
            <a:r>
              <a:t/>
            </a:r>
            <a:endParaRPr sz="1660"/>
          </a:p>
          <a:p>
            <a:pPr indent="-323469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 sz="1660"/>
              <a:t>The likelihood of SpaceX launches succeed increases with years.</a:t>
            </a:r>
            <a:endParaRPr sz="166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59638"/>
              <a:buNone/>
            </a:pPr>
            <a:r>
              <a:t/>
            </a:r>
            <a:endParaRPr sz="1660"/>
          </a:p>
          <a:p>
            <a:pPr indent="-323469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 sz="1660"/>
              <a:t>Launch Complex 39A at Kennedy Space Center has the highest successful launches.</a:t>
            </a:r>
            <a:endParaRPr sz="1660"/>
          </a:p>
          <a:p>
            <a:pPr indent="-323469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t/>
            </a:r>
            <a:endParaRPr sz="1660"/>
          </a:p>
          <a:p>
            <a:pPr indent="-323469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 sz="1660"/>
              <a:t>SSO, GEO, ES-L1, HEO orbit types have the highest success rates (all at 12.4%).</a:t>
            </a:r>
            <a:endParaRPr sz="1660"/>
          </a:p>
        </p:txBody>
      </p:sp>
      <p:pic>
        <p:nvPicPr>
          <p:cNvPr id="227" name="Google Shape;22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72475" y="2313176"/>
            <a:ext cx="2125375" cy="1718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6"/>
          <p:cNvSpPr txBox="1"/>
          <p:nvPr>
            <p:ph type="title"/>
          </p:nvPr>
        </p:nvSpPr>
        <p:spPr>
          <a:xfrm>
            <a:off x="1297500" y="666300"/>
            <a:ext cx="7038900" cy="60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II. Insights drawn</a:t>
            </a:r>
            <a:endParaRPr/>
          </a:p>
        </p:txBody>
      </p:sp>
      <p:pic>
        <p:nvPicPr>
          <p:cNvPr id="233" name="Google Shape;23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063" y="1431375"/>
            <a:ext cx="8757873" cy="1922525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26"/>
          <p:cNvSpPr txBox="1"/>
          <p:nvPr>
            <p:ph type="title"/>
          </p:nvPr>
        </p:nvSpPr>
        <p:spPr>
          <a:xfrm>
            <a:off x="905400" y="3576175"/>
            <a:ext cx="7431000" cy="116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860"/>
              <a:t>Lower payloads mass have a higher succeed rates than higher ones, across all launch sites and models. Flight No. after 78 shows 100% success rates.</a:t>
            </a:r>
            <a:endParaRPr sz="186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7"/>
          <p:cNvSpPr txBox="1"/>
          <p:nvPr>
            <p:ph type="title"/>
          </p:nvPr>
        </p:nvSpPr>
        <p:spPr>
          <a:xfrm>
            <a:off x="1311500" y="624375"/>
            <a:ext cx="7038900" cy="6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Success Rate vs. Orbit Type</a:t>
            </a:r>
            <a:endParaRPr/>
          </a:p>
        </p:txBody>
      </p:sp>
      <p:pic>
        <p:nvPicPr>
          <p:cNvPr id="240" name="Google Shape;24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2000" y="1845107"/>
            <a:ext cx="3395724" cy="2746326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27"/>
          <p:cNvSpPr txBox="1"/>
          <p:nvPr/>
        </p:nvSpPr>
        <p:spPr>
          <a:xfrm>
            <a:off x="4514525" y="2466925"/>
            <a:ext cx="4130100" cy="9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401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60"/>
              <a:buFont typeface="Montserrat"/>
              <a:buChar char="-"/>
            </a:pPr>
            <a:r>
              <a:rPr lang="en" sz="166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SSO, GEO, ES-L1, HEO orbit types have the highest success rates (all at 12.4%).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8"/>
          <p:cNvSpPr txBox="1"/>
          <p:nvPr>
            <p:ph type="title"/>
          </p:nvPr>
        </p:nvSpPr>
        <p:spPr>
          <a:xfrm>
            <a:off x="1297500" y="680275"/>
            <a:ext cx="7038900" cy="63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Flight Number vs. Orbit Type</a:t>
            </a:r>
            <a:endParaRPr/>
          </a:p>
        </p:txBody>
      </p:sp>
      <p:sp>
        <p:nvSpPr>
          <p:cNvPr id="247" name="Google Shape;247;p28"/>
          <p:cNvSpPr txBox="1"/>
          <p:nvPr/>
        </p:nvSpPr>
        <p:spPr>
          <a:xfrm>
            <a:off x="656900" y="2403325"/>
            <a:ext cx="28794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Launches</a:t>
            </a:r>
            <a:r>
              <a:rPr lang="en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numbers and success rates are slowly shifted to VLEO orbit in the later years. (Circled)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48" name="Google Shape;24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87000" y="1530475"/>
            <a:ext cx="3695949" cy="3158050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28"/>
          <p:cNvSpPr/>
          <p:nvPr/>
        </p:nvSpPr>
        <p:spPr>
          <a:xfrm>
            <a:off x="6331550" y="3186725"/>
            <a:ext cx="1362900" cy="8877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9"/>
          <p:cNvSpPr txBox="1"/>
          <p:nvPr>
            <p:ph type="title"/>
          </p:nvPr>
        </p:nvSpPr>
        <p:spPr>
          <a:xfrm>
            <a:off x="1297500" y="680275"/>
            <a:ext cx="7038900" cy="60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Payload mass vs. Launch sites</a:t>
            </a:r>
            <a:endParaRPr/>
          </a:p>
        </p:txBody>
      </p:sp>
      <p:sp>
        <p:nvSpPr>
          <p:cNvPr id="255" name="Google Shape;255;p29"/>
          <p:cNvSpPr txBox="1"/>
          <p:nvPr>
            <p:ph type="title"/>
          </p:nvPr>
        </p:nvSpPr>
        <p:spPr>
          <a:xfrm>
            <a:off x="576375" y="2377125"/>
            <a:ext cx="3637800" cy="12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Optimal masses of a payload is between 6000 and 8500 kg. </a:t>
            </a:r>
            <a:endParaRPr sz="2100"/>
          </a:p>
        </p:txBody>
      </p:sp>
      <p:pic>
        <p:nvPicPr>
          <p:cNvPr id="256" name="Google Shape;25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5475" y="1712409"/>
            <a:ext cx="3698250" cy="2938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0"/>
          <p:cNvSpPr txBox="1"/>
          <p:nvPr>
            <p:ph type="title"/>
          </p:nvPr>
        </p:nvSpPr>
        <p:spPr>
          <a:xfrm>
            <a:off x="1290525" y="687275"/>
            <a:ext cx="5006100" cy="6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Launch Success Yearly Trend</a:t>
            </a:r>
            <a:endParaRPr/>
          </a:p>
        </p:txBody>
      </p:sp>
      <p:pic>
        <p:nvPicPr>
          <p:cNvPr id="262" name="Google Shape;26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79924" y="1441650"/>
            <a:ext cx="3494401" cy="2985850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30"/>
          <p:cNvSpPr txBox="1"/>
          <p:nvPr>
            <p:ph type="title"/>
          </p:nvPr>
        </p:nvSpPr>
        <p:spPr>
          <a:xfrm>
            <a:off x="793000" y="1733700"/>
            <a:ext cx="3420900" cy="249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960"/>
              <a:t>Launch Success trend is increasing sharply upwards since 2013. This is possibly due to advancement of technology and experience.</a:t>
            </a:r>
            <a:endParaRPr sz="196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1"/>
          <p:cNvSpPr txBox="1"/>
          <p:nvPr>
            <p:ph type="title"/>
          </p:nvPr>
        </p:nvSpPr>
        <p:spPr>
          <a:xfrm>
            <a:off x="1297500" y="652325"/>
            <a:ext cx="7038900" cy="6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All Launch Site Names</a:t>
            </a:r>
            <a:endParaRPr/>
          </a:p>
        </p:txBody>
      </p:sp>
      <p:pic>
        <p:nvPicPr>
          <p:cNvPr id="269" name="Google Shape;26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7525" y="1424350"/>
            <a:ext cx="8031076" cy="2175325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31"/>
          <p:cNvSpPr txBox="1"/>
          <p:nvPr>
            <p:ph type="title"/>
          </p:nvPr>
        </p:nvSpPr>
        <p:spPr>
          <a:xfrm>
            <a:off x="1904700" y="3822000"/>
            <a:ext cx="5334600" cy="132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" sz="1700"/>
              <a:t>Display all launch sites using SQL commands: there are 4 unique launc sites.</a:t>
            </a:r>
            <a:endParaRPr sz="17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/>
          <p:nvPr>
            <p:ph type="title"/>
          </p:nvPr>
        </p:nvSpPr>
        <p:spPr>
          <a:xfrm>
            <a:off x="1297500" y="44977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romanUcPeriod"/>
            </a:pPr>
            <a:r>
              <a:rPr lang="en"/>
              <a:t>OUTLINE</a:t>
            </a:r>
            <a:endParaRPr/>
          </a:p>
        </p:txBody>
      </p:sp>
      <p:sp>
        <p:nvSpPr>
          <p:cNvPr id="141" name="Google Shape;141;p14"/>
          <p:cNvSpPr txBox="1"/>
          <p:nvPr>
            <p:ph idx="1" type="body"/>
          </p:nvPr>
        </p:nvSpPr>
        <p:spPr>
          <a:xfrm>
            <a:off x="1297500" y="1807775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 EXECUTIVE SUMMARY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. INTRODUCTION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. METHODOLOGY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. RESULTS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. CONCLUSION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. APPENDIX AND REFERENCES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2"/>
          <p:cNvSpPr txBox="1"/>
          <p:nvPr>
            <p:ph type="title"/>
          </p:nvPr>
        </p:nvSpPr>
        <p:spPr>
          <a:xfrm>
            <a:off x="1269525" y="715225"/>
            <a:ext cx="7038900" cy="66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Launch Site Names Begin with ‘CCA’</a:t>
            </a:r>
            <a:endParaRPr/>
          </a:p>
        </p:txBody>
      </p:sp>
      <p:pic>
        <p:nvPicPr>
          <p:cNvPr id="276" name="Google Shape;27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975" y="1473125"/>
            <a:ext cx="8562171" cy="34550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3"/>
          <p:cNvSpPr txBox="1"/>
          <p:nvPr>
            <p:ph type="title"/>
          </p:nvPr>
        </p:nvSpPr>
        <p:spPr>
          <a:xfrm>
            <a:off x="1304475" y="694250"/>
            <a:ext cx="7038900" cy="66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Total Payload Mass</a:t>
            </a:r>
            <a:endParaRPr/>
          </a:p>
        </p:txBody>
      </p:sp>
      <p:pic>
        <p:nvPicPr>
          <p:cNvPr id="282" name="Google Shape;28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6250" y="2227875"/>
            <a:ext cx="8839199" cy="18258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4"/>
          <p:cNvSpPr txBox="1"/>
          <p:nvPr>
            <p:ph type="title"/>
          </p:nvPr>
        </p:nvSpPr>
        <p:spPr>
          <a:xfrm>
            <a:off x="1304500" y="673275"/>
            <a:ext cx="7038900" cy="64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Average Payload Masss by F9 v1.1</a:t>
            </a:r>
            <a:endParaRPr/>
          </a:p>
        </p:txBody>
      </p:sp>
      <p:pic>
        <p:nvPicPr>
          <p:cNvPr id="288" name="Google Shape;28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325" y="2032250"/>
            <a:ext cx="8839199" cy="22504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5"/>
          <p:cNvSpPr txBox="1"/>
          <p:nvPr>
            <p:ph type="title"/>
          </p:nvPr>
        </p:nvSpPr>
        <p:spPr>
          <a:xfrm>
            <a:off x="1290500" y="680275"/>
            <a:ext cx="7038900" cy="6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First Successful Ground Landing Date</a:t>
            </a:r>
            <a:endParaRPr/>
          </a:p>
        </p:txBody>
      </p:sp>
      <p:pic>
        <p:nvPicPr>
          <p:cNvPr id="294" name="Google Shape;29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325" y="2165200"/>
            <a:ext cx="8839202" cy="23064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6"/>
          <p:cNvSpPr txBox="1"/>
          <p:nvPr>
            <p:ph type="title"/>
          </p:nvPr>
        </p:nvSpPr>
        <p:spPr>
          <a:xfrm>
            <a:off x="1304500" y="484600"/>
            <a:ext cx="7130700" cy="9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Successful Drone Ship Landing with the Payload between 4000 and 6000</a:t>
            </a:r>
            <a:endParaRPr/>
          </a:p>
        </p:txBody>
      </p:sp>
      <p:pic>
        <p:nvPicPr>
          <p:cNvPr id="300" name="Google Shape;30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857650"/>
            <a:ext cx="8839196" cy="27086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7"/>
          <p:cNvSpPr txBox="1"/>
          <p:nvPr>
            <p:ph type="title"/>
          </p:nvPr>
        </p:nvSpPr>
        <p:spPr>
          <a:xfrm>
            <a:off x="1318450" y="659300"/>
            <a:ext cx="7038900" cy="6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Success Rate (%)</a:t>
            </a:r>
            <a:endParaRPr/>
          </a:p>
        </p:txBody>
      </p:sp>
      <p:pic>
        <p:nvPicPr>
          <p:cNvPr id="306" name="Google Shape;30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200100"/>
            <a:ext cx="8839202" cy="1832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8"/>
          <p:cNvSpPr txBox="1"/>
          <p:nvPr>
            <p:ph type="title"/>
          </p:nvPr>
        </p:nvSpPr>
        <p:spPr>
          <a:xfrm>
            <a:off x="1297500" y="638350"/>
            <a:ext cx="70389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Boosters Carried Maximum Payload Mass</a:t>
            </a:r>
            <a:endParaRPr/>
          </a:p>
        </p:txBody>
      </p:sp>
      <p:pic>
        <p:nvPicPr>
          <p:cNvPr id="312" name="Google Shape;31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843625"/>
            <a:ext cx="8839201" cy="27927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9"/>
          <p:cNvSpPr txBox="1"/>
          <p:nvPr>
            <p:ph type="title"/>
          </p:nvPr>
        </p:nvSpPr>
        <p:spPr>
          <a:xfrm>
            <a:off x="1283525" y="680275"/>
            <a:ext cx="7038900" cy="66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III. Launch Sites Approximity Analysis</a:t>
            </a:r>
            <a:endParaRPr/>
          </a:p>
        </p:txBody>
      </p:sp>
      <p:pic>
        <p:nvPicPr>
          <p:cNvPr id="318" name="Google Shape;31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0450" y="1445275"/>
            <a:ext cx="5543112" cy="3496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0"/>
          <p:cNvSpPr txBox="1"/>
          <p:nvPr>
            <p:ph type="title"/>
          </p:nvPr>
        </p:nvSpPr>
        <p:spPr>
          <a:xfrm>
            <a:off x="1304475" y="575450"/>
            <a:ext cx="7038900" cy="64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Success/failed launches for each site</a:t>
            </a:r>
            <a:endParaRPr/>
          </a:p>
        </p:txBody>
      </p:sp>
      <p:pic>
        <p:nvPicPr>
          <p:cNvPr id="324" name="Google Shape;32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3000" y="1410275"/>
            <a:ext cx="5983380" cy="3622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41"/>
          <p:cNvSpPr txBox="1"/>
          <p:nvPr>
            <p:ph type="title"/>
          </p:nvPr>
        </p:nvSpPr>
        <p:spPr>
          <a:xfrm>
            <a:off x="1283525" y="603400"/>
            <a:ext cx="7038900" cy="6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IV. Build a Dashboard with Plotly</a:t>
            </a:r>
            <a:endParaRPr/>
          </a:p>
        </p:txBody>
      </p:sp>
      <p:pic>
        <p:nvPicPr>
          <p:cNvPr id="330" name="Google Shape;33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1650" y="1368400"/>
            <a:ext cx="6584740" cy="35528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5"/>
          <p:cNvSpPr txBox="1"/>
          <p:nvPr>
            <p:ph type="title"/>
          </p:nvPr>
        </p:nvSpPr>
        <p:spPr>
          <a:xfrm>
            <a:off x="1262550" y="54750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EXECUTIVE SUMMARY</a:t>
            </a:r>
            <a:endParaRPr/>
          </a:p>
        </p:txBody>
      </p:sp>
      <p:sp>
        <p:nvSpPr>
          <p:cNvPr id="147" name="Google Shape;147;p15"/>
          <p:cNvSpPr txBox="1"/>
          <p:nvPr>
            <p:ph type="title"/>
          </p:nvPr>
        </p:nvSpPr>
        <p:spPr>
          <a:xfrm>
            <a:off x="806225" y="1587750"/>
            <a:ext cx="76350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660"/>
              <a:t>Summary of methodologies:</a:t>
            </a:r>
            <a:endParaRPr sz="1660"/>
          </a:p>
          <a:p>
            <a:pPr indent="-334010" lvl="0" marL="457200" rtl="0" algn="l">
              <a:spcBef>
                <a:spcPts val="0"/>
              </a:spcBef>
              <a:spcAft>
                <a:spcPts val="0"/>
              </a:spcAft>
              <a:buSzPts val="1660"/>
              <a:buChar char="-"/>
            </a:pPr>
            <a:r>
              <a:rPr lang="en" sz="1660"/>
              <a:t>Data collection</a:t>
            </a:r>
            <a:endParaRPr sz="1660"/>
          </a:p>
          <a:p>
            <a:pPr indent="-334010" lvl="0" marL="457200" rtl="0" algn="l">
              <a:spcBef>
                <a:spcPts val="0"/>
              </a:spcBef>
              <a:spcAft>
                <a:spcPts val="0"/>
              </a:spcAft>
              <a:buSzPts val="1660"/>
              <a:buChar char="-"/>
            </a:pPr>
            <a:r>
              <a:rPr lang="en" sz="1660"/>
              <a:t>Data wrangling</a:t>
            </a:r>
            <a:endParaRPr sz="1660"/>
          </a:p>
          <a:p>
            <a:pPr indent="-334010" lvl="0" marL="457200" rtl="0" algn="l">
              <a:spcBef>
                <a:spcPts val="0"/>
              </a:spcBef>
              <a:spcAft>
                <a:spcPts val="0"/>
              </a:spcAft>
              <a:buSzPts val="1660"/>
              <a:buChar char="-"/>
            </a:pPr>
            <a:r>
              <a:rPr lang="en" sz="1660"/>
              <a:t>EDA with data visualization </a:t>
            </a:r>
            <a:endParaRPr sz="1660"/>
          </a:p>
          <a:p>
            <a:pPr indent="-334010" lvl="0" marL="457200" rtl="0" algn="l">
              <a:spcBef>
                <a:spcPts val="0"/>
              </a:spcBef>
              <a:spcAft>
                <a:spcPts val="0"/>
              </a:spcAft>
              <a:buSzPts val="1660"/>
              <a:buChar char="-"/>
            </a:pPr>
            <a:r>
              <a:rPr lang="en" sz="1660"/>
              <a:t>EDA with SQL</a:t>
            </a:r>
            <a:endParaRPr sz="1660"/>
          </a:p>
          <a:p>
            <a:pPr indent="-334010" lvl="0" marL="457200" rtl="0" algn="l">
              <a:spcBef>
                <a:spcPts val="0"/>
              </a:spcBef>
              <a:spcAft>
                <a:spcPts val="0"/>
              </a:spcAft>
              <a:buSzPts val="1660"/>
              <a:buChar char="-"/>
            </a:pPr>
            <a:r>
              <a:rPr lang="en" sz="1660"/>
              <a:t>Building </a:t>
            </a:r>
            <a:r>
              <a:rPr lang="en" sz="1660"/>
              <a:t>interactive</a:t>
            </a:r>
            <a:r>
              <a:rPr lang="en" sz="1660"/>
              <a:t> map with FOLIUM</a:t>
            </a:r>
            <a:endParaRPr sz="1660"/>
          </a:p>
          <a:p>
            <a:pPr indent="-334010" lvl="0" marL="457200" rtl="0" algn="l">
              <a:spcBef>
                <a:spcPts val="0"/>
              </a:spcBef>
              <a:spcAft>
                <a:spcPts val="0"/>
              </a:spcAft>
              <a:buSzPts val="1660"/>
              <a:buChar char="-"/>
            </a:pPr>
            <a:r>
              <a:rPr lang="en" sz="1660"/>
              <a:t>Building a Dashboard with Plotly</a:t>
            </a:r>
            <a:endParaRPr sz="1660"/>
          </a:p>
          <a:p>
            <a:pPr indent="-334010" lvl="0" marL="457200" rtl="0" algn="l">
              <a:spcBef>
                <a:spcPts val="0"/>
              </a:spcBef>
              <a:spcAft>
                <a:spcPts val="0"/>
              </a:spcAft>
              <a:buSzPts val="1660"/>
              <a:buChar char="-"/>
            </a:pPr>
            <a:r>
              <a:rPr lang="en" sz="1660"/>
              <a:t>Predictive machine learning</a:t>
            </a:r>
            <a:endParaRPr sz="166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660"/>
              <a:t>Summary of all results:</a:t>
            </a:r>
            <a:endParaRPr sz="1660"/>
          </a:p>
          <a:p>
            <a:pPr indent="-334010" lvl="0" marL="457200" rtl="0" algn="l">
              <a:spcBef>
                <a:spcPts val="0"/>
              </a:spcBef>
              <a:spcAft>
                <a:spcPts val="0"/>
              </a:spcAft>
              <a:buSzPts val="1660"/>
              <a:buChar char="-"/>
            </a:pPr>
            <a:r>
              <a:rPr lang="en" sz="1660"/>
              <a:t>EDA results</a:t>
            </a:r>
            <a:endParaRPr sz="1660"/>
          </a:p>
          <a:p>
            <a:pPr indent="-334010" lvl="0" marL="457200" rtl="0" algn="l">
              <a:spcBef>
                <a:spcPts val="0"/>
              </a:spcBef>
              <a:spcAft>
                <a:spcPts val="0"/>
              </a:spcAft>
              <a:buSzPts val="1660"/>
              <a:buChar char="-"/>
            </a:pPr>
            <a:r>
              <a:rPr lang="en" sz="1660"/>
              <a:t>Interactive analysis</a:t>
            </a:r>
            <a:endParaRPr sz="1660"/>
          </a:p>
          <a:p>
            <a:pPr indent="-334010" lvl="0" marL="457200" rtl="0" algn="l">
              <a:spcBef>
                <a:spcPts val="0"/>
              </a:spcBef>
              <a:spcAft>
                <a:spcPts val="0"/>
              </a:spcAft>
              <a:buSzPts val="1660"/>
              <a:buChar char="-"/>
            </a:pPr>
            <a:r>
              <a:rPr lang="en" sz="1660"/>
              <a:t>Predictive analysis</a:t>
            </a:r>
            <a:endParaRPr sz="166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2"/>
          <p:cNvSpPr txBox="1"/>
          <p:nvPr>
            <p:ph type="title"/>
          </p:nvPr>
        </p:nvSpPr>
        <p:spPr>
          <a:xfrm>
            <a:off x="1297500" y="491575"/>
            <a:ext cx="7038900" cy="55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Payload vs. Launch outcome</a:t>
            </a:r>
            <a:endParaRPr/>
          </a:p>
        </p:txBody>
      </p:sp>
      <p:pic>
        <p:nvPicPr>
          <p:cNvPr id="336" name="Google Shape;336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350" y="987775"/>
            <a:ext cx="8839204" cy="3167957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42"/>
          <p:cNvSpPr txBox="1"/>
          <p:nvPr>
            <p:ph type="title"/>
          </p:nvPr>
        </p:nvSpPr>
        <p:spPr>
          <a:xfrm>
            <a:off x="1023625" y="4155725"/>
            <a:ext cx="70389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4010" lvl="0" marL="457200" rtl="0" algn="l">
              <a:spcBef>
                <a:spcPts val="0"/>
              </a:spcBef>
              <a:spcAft>
                <a:spcPts val="0"/>
              </a:spcAft>
              <a:buSzPts val="1660"/>
              <a:buChar char="-"/>
            </a:pPr>
            <a:r>
              <a:rPr lang="en" sz="1660"/>
              <a:t>Highest success rates occur when the payload is between 2000 and 4000kg.</a:t>
            </a:r>
            <a:endParaRPr sz="1660"/>
          </a:p>
          <a:p>
            <a:pPr indent="-334010" lvl="0" marL="457200" rtl="0" algn="l">
              <a:spcBef>
                <a:spcPts val="0"/>
              </a:spcBef>
              <a:spcAft>
                <a:spcPts val="0"/>
              </a:spcAft>
              <a:buSzPts val="1660"/>
              <a:buChar char="-"/>
            </a:pPr>
            <a:r>
              <a:rPr lang="en" sz="1660"/>
              <a:t>Booster FT (green) has the highest success rate.</a:t>
            </a:r>
            <a:endParaRPr sz="156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3"/>
          <p:cNvSpPr txBox="1"/>
          <p:nvPr>
            <p:ph type="title"/>
          </p:nvPr>
        </p:nvSpPr>
        <p:spPr>
          <a:xfrm>
            <a:off x="1262575" y="337825"/>
            <a:ext cx="7038900" cy="63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V. Predictive Analysis (Classification)</a:t>
            </a:r>
            <a:endParaRPr/>
          </a:p>
        </p:txBody>
      </p:sp>
      <p:pic>
        <p:nvPicPr>
          <p:cNvPr id="343" name="Google Shape;343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5575" y="971425"/>
            <a:ext cx="5752849" cy="121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95575" y="2252300"/>
            <a:ext cx="5752849" cy="137314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95575" y="3688350"/>
            <a:ext cx="5752849" cy="14408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44"/>
          <p:cNvSpPr txBox="1"/>
          <p:nvPr>
            <p:ph type="title"/>
          </p:nvPr>
        </p:nvSpPr>
        <p:spPr>
          <a:xfrm>
            <a:off x="1283525" y="645325"/>
            <a:ext cx="7038900" cy="6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Confusion Matrix</a:t>
            </a:r>
            <a:endParaRPr/>
          </a:p>
        </p:txBody>
      </p:sp>
      <p:pic>
        <p:nvPicPr>
          <p:cNvPr id="351" name="Google Shape;351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550" y="1656375"/>
            <a:ext cx="2338375" cy="229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59975" y="1656375"/>
            <a:ext cx="2033600" cy="2292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34150" y="1656375"/>
            <a:ext cx="2265732" cy="2292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40449" y="1656375"/>
            <a:ext cx="2265725" cy="2282501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44"/>
          <p:cNvSpPr txBox="1"/>
          <p:nvPr>
            <p:ph type="title"/>
          </p:nvPr>
        </p:nvSpPr>
        <p:spPr>
          <a:xfrm>
            <a:off x="1093500" y="4025350"/>
            <a:ext cx="7083000" cy="104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323469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 sz="1660"/>
              <a:t>LR, SVM, KNN are good as their confusion matrix show predicted 12 successful landing correctly.</a:t>
            </a:r>
            <a:endParaRPr sz="166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60"/>
          </a:p>
          <a:p>
            <a:pPr indent="-323469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 sz="1660"/>
              <a:t>They have the same accuracy off 83.33%.</a:t>
            </a:r>
            <a:endParaRPr sz="166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45"/>
          <p:cNvSpPr txBox="1"/>
          <p:nvPr>
            <p:ph type="title"/>
          </p:nvPr>
        </p:nvSpPr>
        <p:spPr>
          <a:xfrm>
            <a:off x="1290525" y="631350"/>
            <a:ext cx="70389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Conclusions:</a:t>
            </a:r>
            <a:endParaRPr/>
          </a:p>
        </p:txBody>
      </p:sp>
      <p:sp>
        <p:nvSpPr>
          <p:cNvPr id="361" name="Google Shape;361;p45"/>
          <p:cNvSpPr txBox="1"/>
          <p:nvPr>
            <p:ph type="title"/>
          </p:nvPr>
        </p:nvSpPr>
        <p:spPr>
          <a:xfrm>
            <a:off x="813975" y="1398875"/>
            <a:ext cx="70389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3375" lvl="0" marL="457200" rtl="0" algn="l">
              <a:spcBef>
                <a:spcPts val="0"/>
              </a:spcBef>
              <a:spcAft>
                <a:spcPts val="0"/>
              </a:spcAft>
              <a:buSzPts val="1650"/>
              <a:buChar char="-"/>
            </a:pPr>
            <a:r>
              <a:rPr lang="en" sz="1650"/>
              <a:t>LR, SVM, KNN can be used as model for forecasting (SpaceX).</a:t>
            </a:r>
            <a:endParaRPr sz="16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50"/>
          </a:p>
          <a:p>
            <a:pPr indent="-333375" lvl="0" marL="457200" rtl="0" algn="l">
              <a:spcBef>
                <a:spcPts val="0"/>
              </a:spcBef>
              <a:spcAft>
                <a:spcPts val="0"/>
              </a:spcAft>
              <a:buSzPts val="1650"/>
              <a:buChar char="-"/>
            </a:pPr>
            <a:r>
              <a:rPr lang="en" sz="1650"/>
              <a:t>Lighter payloads have a higher success than heavier ones. But optimality between 2000 and 4000 should be opted for.</a:t>
            </a:r>
            <a:endParaRPr sz="16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50"/>
          </a:p>
          <a:p>
            <a:pPr indent="-333375" lvl="0" marL="457200" rtl="0" algn="l">
              <a:spcBef>
                <a:spcPts val="0"/>
              </a:spcBef>
              <a:spcAft>
                <a:spcPts val="0"/>
              </a:spcAft>
              <a:buSzPts val="1650"/>
              <a:buChar char="-"/>
            </a:pPr>
            <a:r>
              <a:rPr lang="en" sz="1650"/>
              <a:t>The </a:t>
            </a:r>
            <a:r>
              <a:rPr lang="en" sz="1650"/>
              <a:t>likelihood</a:t>
            </a:r>
            <a:r>
              <a:rPr lang="en" sz="1650"/>
              <a:t> of success increases in respect with time, but can be certain that there will be increase of success rates in upcoming years.</a:t>
            </a:r>
            <a:endParaRPr sz="165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50"/>
          </a:p>
          <a:p>
            <a:pPr indent="-333375" lvl="0" marL="457200" rtl="0" algn="l">
              <a:spcBef>
                <a:spcPts val="0"/>
              </a:spcBef>
              <a:spcAft>
                <a:spcPts val="0"/>
              </a:spcAft>
              <a:buSzPts val="1650"/>
              <a:buChar char="-"/>
            </a:pPr>
            <a:r>
              <a:rPr lang="en" sz="1650"/>
              <a:t>GEO, HEO, SSO, ES L1 orbit types exhibit the highest rates.</a:t>
            </a:r>
            <a:endParaRPr sz="165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50"/>
          </a:p>
          <a:p>
            <a:pPr indent="-333375" lvl="0" marL="457200" rtl="0" algn="l">
              <a:spcBef>
                <a:spcPts val="0"/>
              </a:spcBef>
              <a:spcAft>
                <a:spcPts val="0"/>
              </a:spcAft>
              <a:buSzPts val="1650"/>
              <a:buChar char="-"/>
            </a:pPr>
            <a:r>
              <a:rPr lang="en" sz="1650"/>
              <a:t>Launch Complex 39A has the highest numbers of success launches.</a:t>
            </a:r>
            <a:endParaRPr sz="165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6"/>
          <p:cNvSpPr txBox="1"/>
          <p:nvPr>
            <p:ph type="title"/>
          </p:nvPr>
        </p:nvSpPr>
        <p:spPr>
          <a:xfrm>
            <a:off x="1318475" y="673275"/>
            <a:ext cx="7038900" cy="6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153" name="Google Shape;153;p16"/>
          <p:cNvSpPr txBox="1"/>
          <p:nvPr>
            <p:ph type="title"/>
          </p:nvPr>
        </p:nvSpPr>
        <p:spPr>
          <a:xfrm>
            <a:off x="782850" y="2188425"/>
            <a:ext cx="7578300" cy="226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50"/>
              <a:t>Project background and context</a:t>
            </a:r>
            <a:endParaRPr sz="1650"/>
          </a:p>
          <a:p>
            <a:pPr indent="-333375" lvl="0" marL="457200" rtl="0" algn="l">
              <a:spcBef>
                <a:spcPts val="0"/>
              </a:spcBef>
              <a:spcAft>
                <a:spcPts val="0"/>
              </a:spcAft>
              <a:buSzPts val="1650"/>
              <a:buChar char="-"/>
            </a:pPr>
            <a:r>
              <a:rPr lang="en" sz="1650"/>
              <a:t>SpaceX’s Falcon 9 rocket launches with a cost of 62 million dollars; reusability is needed.</a:t>
            </a:r>
            <a:endParaRPr sz="1650"/>
          </a:p>
          <a:p>
            <a:pPr indent="-333375" lvl="0" marL="457200" rtl="0" algn="l">
              <a:spcBef>
                <a:spcPts val="0"/>
              </a:spcBef>
              <a:spcAft>
                <a:spcPts val="0"/>
              </a:spcAft>
              <a:buSzPts val="1650"/>
              <a:buChar char="-"/>
            </a:pPr>
            <a:r>
              <a:t/>
            </a:r>
            <a:endParaRPr sz="16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50"/>
              <a:t>Problems I want to find answers:</a:t>
            </a:r>
            <a:endParaRPr sz="1650"/>
          </a:p>
          <a:p>
            <a:pPr indent="-333375" lvl="0" marL="457200" rtl="0" algn="l">
              <a:spcBef>
                <a:spcPts val="0"/>
              </a:spcBef>
              <a:spcAft>
                <a:spcPts val="0"/>
              </a:spcAft>
              <a:buSzPts val="1650"/>
              <a:buChar char="-"/>
            </a:pPr>
            <a:r>
              <a:rPr lang="en" sz="1650"/>
              <a:t>This project is aimed to check whether the first stage of a SpaceX rocket will land successfully</a:t>
            </a:r>
            <a:endParaRPr sz="165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7"/>
          <p:cNvSpPr txBox="1"/>
          <p:nvPr>
            <p:ph type="title"/>
          </p:nvPr>
        </p:nvSpPr>
        <p:spPr>
          <a:xfrm>
            <a:off x="1311475" y="666300"/>
            <a:ext cx="7038900" cy="6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METHODOLOGY</a:t>
            </a:r>
            <a:endParaRPr/>
          </a:p>
        </p:txBody>
      </p:sp>
      <p:sp>
        <p:nvSpPr>
          <p:cNvPr id="159" name="Google Shape;159;p17"/>
          <p:cNvSpPr txBox="1"/>
          <p:nvPr>
            <p:ph type="title"/>
          </p:nvPr>
        </p:nvSpPr>
        <p:spPr>
          <a:xfrm>
            <a:off x="1269575" y="16922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50"/>
              <a:t>DATA collection:</a:t>
            </a:r>
            <a:endParaRPr sz="1650"/>
          </a:p>
          <a:p>
            <a:pPr indent="-333375" lvl="0" marL="457200" rtl="0" algn="l">
              <a:spcBef>
                <a:spcPts val="0"/>
              </a:spcBef>
              <a:spcAft>
                <a:spcPts val="0"/>
              </a:spcAft>
              <a:buSzPts val="1650"/>
              <a:buChar char="-"/>
            </a:pPr>
            <a:r>
              <a:rPr lang="en" sz="1650"/>
              <a:t>SpaceX REST API</a:t>
            </a:r>
            <a:endParaRPr sz="1650"/>
          </a:p>
          <a:p>
            <a:pPr indent="-333375" lvl="0" marL="457200" rtl="0" algn="l">
              <a:spcBef>
                <a:spcPts val="0"/>
              </a:spcBef>
              <a:spcAft>
                <a:spcPts val="0"/>
              </a:spcAft>
              <a:buSzPts val="1650"/>
              <a:buChar char="-"/>
            </a:pPr>
            <a:r>
              <a:rPr lang="en" sz="1650"/>
              <a:t>Web scraping (BeautifulSoup)</a:t>
            </a:r>
            <a:endParaRPr sz="16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50"/>
              <a:t>DATA wrangling:</a:t>
            </a:r>
            <a:endParaRPr sz="1650"/>
          </a:p>
          <a:p>
            <a:pPr indent="-333375" lvl="0" marL="457200" rtl="0" algn="l">
              <a:spcBef>
                <a:spcPts val="0"/>
              </a:spcBef>
              <a:spcAft>
                <a:spcPts val="0"/>
              </a:spcAft>
              <a:buSzPts val="1650"/>
              <a:buChar char="-"/>
            </a:pPr>
            <a:r>
              <a:rPr lang="en" sz="1650"/>
              <a:t>One-hot encoding (get dummies)</a:t>
            </a:r>
            <a:endParaRPr sz="16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50"/>
              <a:t>EDA:</a:t>
            </a:r>
            <a:endParaRPr sz="1650"/>
          </a:p>
          <a:p>
            <a:pPr indent="-333375" lvl="0" marL="457200" rtl="0" algn="l">
              <a:spcBef>
                <a:spcPts val="0"/>
              </a:spcBef>
              <a:spcAft>
                <a:spcPts val="0"/>
              </a:spcAft>
              <a:buSzPts val="1650"/>
              <a:buChar char="-"/>
            </a:pPr>
            <a:r>
              <a:rPr lang="en" sz="1650"/>
              <a:t>Using SQL and data visualization tools</a:t>
            </a:r>
            <a:endParaRPr sz="16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50"/>
              <a:t>Interactive visual </a:t>
            </a:r>
            <a:r>
              <a:rPr lang="en" sz="1650"/>
              <a:t>analytics:</a:t>
            </a:r>
            <a:endParaRPr sz="1650"/>
          </a:p>
          <a:p>
            <a:pPr indent="-333375" lvl="0" marL="457200" rtl="0" algn="l">
              <a:spcBef>
                <a:spcPts val="0"/>
              </a:spcBef>
              <a:spcAft>
                <a:spcPts val="0"/>
              </a:spcAft>
              <a:buSzPts val="1650"/>
              <a:buChar char="-"/>
            </a:pPr>
            <a:r>
              <a:rPr lang="en" sz="1650"/>
              <a:t>Folium and Plotly</a:t>
            </a:r>
            <a:endParaRPr sz="16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50"/>
              <a:t>Predictive analysis:</a:t>
            </a:r>
            <a:endParaRPr sz="1650"/>
          </a:p>
          <a:p>
            <a:pPr indent="-333375" lvl="0" marL="457200" rtl="0" algn="l">
              <a:spcBef>
                <a:spcPts val="0"/>
              </a:spcBef>
              <a:spcAft>
                <a:spcPts val="0"/>
              </a:spcAft>
              <a:buSzPts val="1650"/>
              <a:buChar char="-"/>
            </a:pPr>
            <a:r>
              <a:rPr lang="en" sz="1650"/>
              <a:t>Machine learning methods</a:t>
            </a:r>
            <a:endParaRPr sz="165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8"/>
          <p:cNvSpPr txBox="1"/>
          <p:nvPr>
            <p:ph type="title"/>
          </p:nvPr>
        </p:nvSpPr>
        <p:spPr>
          <a:xfrm>
            <a:off x="1304475" y="736175"/>
            <a:ext cx="7038900" cy="6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COLLECTION</a:t>
            </a:r>
            <a:endParaRPr/>
          </a:p>
        </p:txBody>
      </p:sp>
      <p:sp>
        <p:nvSpPr>
          <p:cNvPr id="165" name="Google Shape;165;p18"/>
          <p:cNvSpPr txBox="1"/>
          <p:nvPr>
            <p:ph type="title"/>
          </p:nvPr>
        </p:nvSpPr>
        <p:spPr>
          <a:xfrm>
            <a:off x="1304475" y="211470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36576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SpaceX data is gathered from the SpaceX REST API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6576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Another method used is </a:t>
            </a:r>
            <a:r>
              <a:rPr lang="en"/>
              <a:t>web scraping</a:t>
            </a:r>
            <a:r>
              <a:rPr lang="en"/>
              <a:t> from Wikipedia using BeautifulSoup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9300" y="789025"/>
            <a:ext cx="6228074" cy="2293236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71" name="Google Shape;171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19300" y="3194558"/>
            <a:ext cx="6001376" cy="1159917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72" name="Google Shape;172;p19"/>
          <p:cNvSpPr txBox="1"/>
          <p:nvPr/>
        </p:nvSpPr>
        <p:spPr>
          <a:xfrm>
            <a:off x="230600" y="1967063"/>
            <a:ext cx="21651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First, we collect the data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Then, we normalize them to a DataFrame using pd.json_normalize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3" name="Google Shape;173;p19"/>
          <p:cNvSpPr txBox="1"/>
          <p:nvPr/>
        </p:nvSpPr>
        <p:spPr>
          <a:xfrm>
            <a:off x="277650" y="4514525"/>
            <a:ext cx="8588700" cy="2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5"/>
              </a:rPr>
              <a:t>https://github.com/SamedyHUNX/applied-data-science-capstone/blob/main/SPACEX%20-%20DATA%20COLLECTION%20-%20VADHNA%20SAMEDY%20HUN.ipynb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0"/>
          <p:cNvSpPr txBox="1"/>
          <p:nvPr>
            <p:ph type="title"/>
          </p:nvPr>
        </p:nvSpPr>
        <p:spPr>
          <a:xfrm>
            <a:off x="1332425" y="652325"/>
            <a:ext cx="70389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WRANGLING</a:t>
            </a:r>
            <a:endParaRPr/>
          </a:p>
        </p:txBody>
      </p:sp>
      <p:sp>
        <p:nvSpPr>
          <p:cNvPr id="179" name="Google Shape;179;p20"/>
          <p:cNvSpPr txBox="1"/>
          <p:nvPr>
            <p:ph type="title"/>
          </p:nvPr>
        </p:nvSpPr>
        <p:spPr>
          <a:xfrm>
            <a:off x="261850" y="1601402"/>
            <a:ext cx="2170200" cy="317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50"/>
              <a:t>Data wrangling is one of the most important part in data analysis. In this project, first, we had to check for missing values; then we replaced them with a </a:t>
            </a:r>
            <a:r>
              <a:rPr lang="en" sz="1650"/>
              <a:t>appropriate</a:t>
            </a:r>
            <a:r>
              <a:rPr lang="en" sz="1650"/>
              <a:t> method. </a:t>
            </a:r>
            <a:endParaRPr sz="1650"/>
          </a:p>
        </p:txBody>
      </p:sp>
      <p:pic>
        <p:nvPicPr>
          <p:cNvPr id="180" name="Google Shape;18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175" y="1299866"/>
            <a:ext cx="6343743" cy="16225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27825" y="3116386"/>
            <a:ext cx="5085384" cy="18397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1"/>
          <p:cNvSpPr txBox="1"/>
          <p:nvPr>
            <p:ph type="title"/>
          </p:nvPr>
        </p:nvSpPr>
        <p:spPr>
          <a:xfrm>
            <a:off x="1311475" y="58275"/>
            <a:ext cx="7038900" cy="6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EDA AND VISUALIZATION</a:t>
            </a:r>
            <a:endParaRPr/>
          </a:p>
        </p:txBody>
      </p:sp>
      <p:pic>
        <p:nvPicPr>
          <p:cNvPr id="187" name="Google Shape;18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592775"/>
            <a:ext cx="6018401" cy="185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83900" y="592775"/>
            <a:ext cx="2229415" cy="185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2460138"/>
            <a:ext cx="2183001" cy="173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46625" y="2475951"/>
            <a:ext cx="2125375" cy="1718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683225" y="2475950"/>
            <a:ext cx="2011701" cy="1718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848502" y="2475950"/>
            <a:ext cx="2011699" cy="1718926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21"/>
          <p:cNvSpPr txBox="1"/>
          <p:nvPr/>
        </p:nvSpPr>
        <p:spPr>
          <a:xfrm>
            <a:off x="202675" y="4465600"/>
            <a:ext cx="8868300" cy="35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9"/>
              </a:rPr>
              <a:t>https://github.com/SamedyHUNX/applied-data-science-capstone/blob/main/SPCEX%20-%20DATA%20VISUALIZATION%20-%20VADHNA%20SAMEDY%20HUN.ipynb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